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78935" autoAdjust="0"/>
  </p:normalViewPr>
  <p:slideViewPr>
    <p:cSldViewPr>
      <p:cViewPr varScale="1">
        <p:scale>
          <a:sx n="90" d="100"/>
          <a:sy n="90" d="100"/>
        </p:scale>
        <p:origin x="-1350" y="-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7008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2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26286" y="994613"/>
            <a:ext cx="9139427" cy="3272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25252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3704" y="418845"/>
            <a:ext cx="8784590" cy="1266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837" y="1824354"/>
            <a:ext cx="10212324" cy="3497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526286" y="994613"/>
            <a:ext cx="9139427" cy="2505814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81280" marR="5080" algn="ctr">
              <a:lnSpc>
                <a:spcPct val="85000"/>
              </a:lnSpc>
              <a:spcBef>
                <a:spcPts val="1180"/>
              </a:spcBef>
            </a:pPr>
            <a:r>
              <a:rPr spc="-65" dirty="0"/>
              <a:t>Образовательная</a:t>
            </a:r>
            <a:r>
              <a:rPr spc="-165" dirty="0"/>
              <a:t> </a:t>
            </a:r>
            <a:r>
              <a:rPr spc="-50" dirty="0"/>
              <a:t>программа </a:t>
            </a:r>
            <a:r>
              <a:rPr spc="-1485" dirty="0"/>
              <a:t> </a:t>
            </a:r>
            <a:r>
              <a:rPr spc="-95" dirty="0"/>
              <a:t>дошкольного </a:t>
            </a:r>
            <a:r>
              <a:rPr spc="-60" dirty="0"/>
              <a:t>образования </a:t>
            </a:r>
            <a:r>
              <a:rPr spc="-55" dirty="0"/>
              <a:t> </a:t>
            </a:r>
            <a:r>
              <a:rPr spc="-155"/>
              <a:t>МБДОУ</a:t>
            </a:r>
            <a:r>
              <a:rPr spc="-114"/>
              <a:t> </a:t>
            </a:r>
            <a:r>
              <a:rPr smtClean="0"/>
              <a:t>№</a:t>
            </a:r>
            <a:r>
              <a:rPr spc="-100" smtClean="0"/>
              <a:t> </a:t>
            </a:r>
            <a:r>
              <a:rPr lang="ru-RU" spc="-25" dirty="0" smtClean="0"/>
              <a:t>10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79067" y="4442586"/>
            <a:ext cx="4067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0680" algn="l"/>
              </a:tabLst>
            </a:pPr>
            <a:r>
              <a:rPr sz="2400" spc="90" dirty="0">
                <a:solidFill>
                  <a:srgbClr val="C00000"/>
                </a:solidFill>
                <a:latin typeface="Times New Roman"/>
                <a:cs typeface="Times New Roman"/>
              </a:rPr>
              <a:t>КРАТКАЯ	</a:t>
            </a:r>
            <a:r>
              <a:rPr sz="2400" spc="165" dirty="0">
                <a:solidFill>
                  <a:srgbClr val="C00000"/>
                </a:solidFill>
                <a:latin typeface="Times New Roman"/>
                <a:cs typeface="Times New Roman"/>
              </a:rPr>
              <a:t>ПРЕЗЕНТАЦИЯ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508125" marR="5080" indent="-789940">
              <a:lnSpc>
                <a:spcPts val="4490"/>
              </a:lnSpc>
              <a:spcBef>
                <a:spcPts val="910"/>
              </a:spcBef>
            </a:pPr>
            <a:r>
              <a:rPr spc="-45" dirty="0"/>
              <a:t>Основные</a:t>
            </a:r>
            <a:r>
              <a:rPr spc="-170" dirty="0"/>
              <a:t> </a:t>
            </a:r>
            <a:r>
              <a:rPr spc="-45" dirty="0"/>
              <a:t>практические</a:t>
            </a:r>
            <a:r>
              <a:rPr spc="-175" dirty="0"/>
              <a:t> </a:t>
            </a:r>
            <a:r>
              <a:rPr spc="-50" dirty="0"/>
              <a:t>формы </a:t>
            </a:r>
            <a:r>
              <a:rPr spc="-1085" dirty="0"/>
              <a:t> </a:t>
            </a:r>
            <a:r>
              <a:rPr spc="-60" dirty="0"/>
              <a:t>взаимодействия</a:t>
            </a:r>
            <a:r>
              <a:rPr spc="-140" dirty="0"/>
              <a:t> </a:t>
            </a:r>
            <a:r>
              <a:rPr dirty="0"/>
              <a:t>с</a:t>
            </a:r>
            <a:r>
              <a:rPr spc="-110" dirty="0"/>
              <a:t> </a:t>
            </a:r>
            <a:r>
              <a:rPr spc="-35" dirty="0"/>
              <a:t>семьей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9620" y="1915667"/>
            <a:ext cx="2478405" cy="763905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170180" rIns="0" bIns="0" rtlCol="0">
            <a:spAutoFit/>
          </a:bodyPr>
          <a:lstStyle/>
          <a:p>
            <a:pPr marL="866775">
              <a:lnSpc>
                <a:spcPct val="100000"/>
              </a:lnSpc>
              <a:spcBef>
                <a:spcPts val="1340"/>
              </a:spcBef>
            </a:pP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Этапы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44760" y="1963102"/>
            <a:ext cx="975994" cy="612140"/>
            <a:chOff x="3544760" y="1963102"/>
            <a:chExt cx="975994" cy="612140"/>
          </a:xfrm>
        </p:grpSpPr>
        <p:sp>
          <p:nvSpPr>
            <p:cNvPr id="5" name="object 5"/>
            <p:cNvSpPr/>
            <p:nvPr/>
          </p:nvSpPr>
          <p:spPr>
            <a:xfrm>
              <a:off x="3552697" y="1971039"/>
              <a:ext cx="960119" cy="596265"/>
            </a:xfrm>
            <a:custGeom>
              <a:avLst/>
              <a:gdLst/>
              <a:ahLst/>
              <a:cxnLst/>
              <a:rect l="l" t="t" r="r" b="b"/>
              <a:pathLst>
                <a:path w="960120" h="596264">
                  <a:moveTo>
                    <a:pt x="876046" y="0"/>
                  </a:moveTo>
                  <a:lnTo>
                    <a:pt x="185419" y="254762"/>
                  </a:lnTo>
                  <a:lnTo>
                    <a:pt x="143510" y="140970"/>
                  </a:lnTo>
                  <a:lnTo>
                    <a:pt x="0" y="452247"/>
                  </a:lnTo>
                  <a:lnTo>
                    <a:pt x="311276" y="595757"/>
                  </a:lnTo>
                  <a:lnTo>
                    <a:pt x="269366" y="482092"/>
                  </a:lnTo>
                  <a:lnTo>
                    <a:pt x="959992" y="227330"/>
                  </a:lnTo>
                  <a:lnTo>
                    <a:pt x="87604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52697" y="1971039"/>
              <a:ext cx="960119" cy="596265"/>
            </a:xfrm>
            <a:custGeom>
              <a:avLst/>
              <a:gdLst/>
              <a:ahLst/>
              <a:cxnLst/>
              <a:rect l="l" t="t" r="r" b="b"/>
              <a:pathLst>
                <a:path w="960120" h="596264">
                  <a:moveTo>
                    <a:pt x="143510" y="140970"/>
                  </a:moveTo>
                  <a:lnTo>
                    <a:pt x="185419" y="254762"/>
                  </a:lnTo>
                  <a:lnTo>
                    <a:pt x="876046" y="0"/>
                  </a:lnTo>
                  <a:lnTo>
                    <a:pt x="959992" y="227330"/>
                  </a:lnTo>
                  <a:lnTo>
                    <a:pt x="269366" y="482092"/>
                  </a:lnTo>
                  <a:lnTo>
                    <a:pt x="311276" y="595757"/>
                  </a:lnTo>
                  <a:lnTo>
                    <a:pt x="0" y="452247"/>
                  </a:lnTo>
                  <a:lnTo>
                    <a:pt x="143510" y="140970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55775" y="1996439"/>
            <a:ext cx="2186940" cy="763905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85800" marR="189865" indent="-396875">
              <a:lnSpc>
                <a:spcPts val="2590"/>
              </a:lnSpc>
              <a:spcBef>
                <a:spcPts val="315"/>
              </a:spcBef>
            </a:pP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Знакомство</a:t>
            </a:r>
            <a:r>
              <a:rPr sz="2400" spc="-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с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семьей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800600" y="2895600"/>
            <a:ext cx="703580" cy="920115"/>
            <a:chOff x="4045521" y="2824289"/>
            <a:chExt cx="703580" cy="920115"/>
          </a:xfrm>
        </p:grpSpPr>
        <p:sp>
          <p:nvSpPr>
            <p:cNvPr id="9" name="object 9"/>
            <p:cNvSpPr/>
            <p:nvPr/>
          </p:nvSpPr>
          <p:spPr>
            <a:xfrm>
              <a:off x="4053459" y="2832226"/>
              <a:ext cx="687705" cy="904240"/>
            </a:xfrm>
            <a:custGeom>
              <a:avLst/>
              <a:gdLst/>
              <a:ahLst/>
              <a:cxnLst/>
              <a:rect l="l" t="t" r="r" b="b"/>
              <a:pathLst>
                <a:path w="687704" h="904239">
                  <a:moveTo>
                    <a:pt x="478536" y="0"/>
                  </a:moveTo>
                  <a:lnTo>
                    <a:pt x="104393" y="633857"/>
                  </a:lnTo>
                  <a:lnTo>
                    <a:pt x="0" y="572262"/>
                  </a:lnTo>
                  <a:lnTo>
                    <a:pt x="85598" y="904113"/>
                  </a:lnTo>
                  <a:lnTo>
                    <a:pt x="417449" y="818642"/>
                  </a:lnTo>
                  <a:lnTo>
                    <a:pt x="313054" y="757047"/>
                  </a:lnTo>
                  <a:lnTo>
                    <a:pt x="687196" y="123062"/>
                  </a:lnTo>
                  <a:lnTo>
                    <a:pt x="47853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53459" y="2832226"/>
              <a:ext cx="687705" cy="904240"/>
            </a:xfrm>
            <a:custGeom>
              <a:avLst/>
              <a:gdLst/>
              <a:ahLst/>
              <a:cxnLst/>
              <a:rect l="l" t="t" r="r" b="b"/>
              <a:pathLst>
                <a:path w="687704" h="904239">
                  <a:moveTo>
                    <a:pt x="0" y="572262"/>
                  </a:moveTo>
                  <a:lnTo>
                    <a:pt x="104393" y="633857"/>
                  </a:lnTo>
                  <a:lnTo>
                    <a:pt x="478536" y="0"/>
                  </a:lnTo>
                  <a:lnTo>
                    <a:pt x="687196" y="123062"/>
                  </a:lnTo>
                  <a:lnTo>
                    <a:pt x="313054" y="757047"/>
                  </a:lnTo>
                  <a:lnTo>
                    <a:pt x="417449" y="818642"/>
                  </a:lnTo>
                  <a:lnTo>
                    <a:pt x="85598" y="904113"/>
                  </a:lnTo>
                  <a:lnTo>
                    <a:pt x="0" y="572262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316223" y="3950208"/>
            <a:ext cx="2476500" cy="1422400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98425">
              <a:lnSpc>
                <a:spcPct val="90000"/>
              </a:lnSpc>
              <a:spcBef>
                <a:spcPts val="335"/>
              </a:spcBef>
            </a:pP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Инфо</a:t>
            </a:r>
            <a:r>
              <a:rPr sz="2400" spc="-40" dirty="0">
                <a:solidFill>
                  <a:srgbClr val="404040"/>
                </a:solidFill>
                <a:latin typeface="Times New Roman"/>
                <a:cs typeface="Times New Roman"/>
              </a:rPr>
              <a:t>р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миро</a:t>
            </a:r>
            <a:r>
              <a:rPr sz="2400" spc="-4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ание 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родителей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о </a:t>
            </a:r>
            <a:r>
              <a:rPr sz="2400" spc="-45" dirty="0">
                <a:solidFill>
                  <a:srgbClr val="404040"/>
                </a:solidFill>
                <a:latin typeface="Times New Roman"/>
                <a:cs typeface="Times New Roman"/>
              </a:rPr>
              <a:t>ходе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образовательной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деятельности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086600" y="1981200"/>
            <a:ext cx="967740" cy="630555"/>
            <a:chOff x="7120953" y="1949386"/>
            <a:chExt cx="967740" cy="630555"/>
          </a:xfrm>
        </p:grpSpPr>
        <p:sp>
          <p:nvSpPr>
            <p:cNvPr id="13" name="object 13"/>
            <p:cNvSpPr/>
            <p:nvPr/>
          </p:nvSpPr>
          <p:spPr>
            <a:xfrm>
              <a:off x="7128891" y="1957323"/>
              <a:ext cx="951865" cy="614680"/>
            </a:xfrm>
            <a:custGeom>
              <a:avLst/>
              <a:gdLst/>
              <a:ahLst/>
              <a:cxnLst/>
              <a:rect l="l" t="t" r="r" b="b"/>
              <a:pathLst>
                <a:path w="951865" h="614680">
                  <a:moveTo>
                    <a:pt x="91439" y="0"/>
                  </a:moveTo>
                  <a:lnTo>
                    <a:pt x="0" y="224409"/>
                  </a:lnTo>
                  <a:lnTo>
                    <a:pt x="681862" y="501903"/>
                  </a:lnTo>
                  <a:lnTo>
                    <a:pt x="636142" y="614172"/>
                  </a:lnTo>
                  <a:lnTo>
                    <a:pt x="951864" y="481075"/>
                  </a:lnTo>
                  <a:lnTo>
                    <a:pt x="818895" y="165353"/>
                  </a:lnTo>
                  <a:lnTo>
                    <a:pt x="773176" y="277495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28891" y="1957323"/>
              <a:ext cx="951865" cy="614680"/>
            </a:xfrm>
            <a:custGeom>
              <a:avLst/>
              <a:gdLst/>
              <a:ahLst/>
              <a:cxnLst/>
              <a:rect l="l" t="t" r="r" b="b"/>
              <a:pathLst>
                <a:path w="951865" h="614680">
                  <a:moveTo>
                    <a:pt x="636142" y="614172"/>
                  </a:moveTo>
                  <a:lnTo>
                    <a:pt x="681862" y="501903"/>
                  </a:lnTo>
                  <a:lnTo>
                    <a:pt x="0" y="224409"/>
                  </a:lnTo>
                  <a:lnTo>
                    <a:pt x="91439" y="0"/>
                  </a:lnTo>
                  <a:lnTo>
                    <a:pt x="773176" y="277495"/>
                  </a:lnTo>
                  <a:lnTo>
                    <a:pt x="818895" y="165353"/>
                  </a:lnTo>
                  <a:lnTo>
                    <a:pt x="951864" y="481075"/>
                  </a:lnTo>
                  <a:lnTo>
                    <a:pt x="636142" y="614172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197595" y="1996439"/>
            <a:ext cx="2563495" cy="763905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92075" algn="ctr">
              <a:lnSpc>
                <a:spcPts val="2735"/>
              </a:lnSpc>
              <a:spcBef>
                <a:spcPts val="45"/>
              </a:spcBef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Просвещение</a:t>
            </a:r>
            <a:endParaRPr sz="2400">
              <a:latin typeface="Times New Roman"/>
              <a:cs typeface="Times New Roman"/>
            </a:endParaRPr>
          </a:p>
          <a:p>
            <a:pPr marL="92710" algn="ctr">
              <a:lnSpc>
                <a:spcPts val="2735"/>
              </a:lnSpc>
            </a:pP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родителей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248400" y="2895600"/>
            <a:ext cx="792480" cy="796925"/>
            <a:chOff x="6843204" y="2847911"/>
            <a:chExt cx="792480" cy="796925"/>
          </a:xfrm>
        </p:grpSpPr>
        <p:sp>
          <p:nvSpPr>
            <p:cNvPr id="17" name="object 17"/>
            <p:cNvSpPr/>
            <p:nvPr/>
          </p:nvSpPr>
          <p:spPr>
            <a:xfrm>
              <a:off x="6851142" y="2855848"/>
              <a:ext cx="776605" cy="781050"/>
            </a:xfrm>
            <a:custGeom>
              <a:avLst/>
              <a:gdLst/>
              <a:ahLst/>
              <a:cxnLst/>
              <a:rect l="l" t="t" r="r" b="b"/>
              <a:pathLst>
                <a:path w="776604" h="781050">
                  <a:moveTo>
                    <a:pt x="172211" y="0"/>
                  </a:moveTo>
                  <a:lnTo>
                    <a:pt x="0" y="170434"/>
                  </a:lnTo>
                  <a:lnTo>
                    <a:pt x="517778" y="693674"/>
                  </a:lnTo>
                  <a:lnTo>
                    <a:pt x="431546" y="778890"/>
                  </a:lnTo>
                  <a:lnTo>
                    <a:pt x="774318" y="780669"/>
                  </a:lnTo>
                  <a:lnTo>
                    <a:pt x="776097" y="438023"/>
                  </a:lnTo>
                  <a:lnTo>
                    <a:pt x="689990" y="523239"/>
                  </a:lnTo>
                  <a:lnTo>
                    <a:pt x="172211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51142" y="2855848"/>
              <a:ext cx="776605" cy="781050"/>
            </a:xfrm>
            <a:custGeom>
              <a:avLst/>
              <a:gdLst/>
              <a:ahLst/>
              <a:cxnLst/>
              <a:rect l="l" t="t" r="r" b="b"/>
              <a:pathLst>
                <a:path w="776604" h="781050">
                  <a:moveTo>
                    <a:pt x="431546" y="778890"/>
                  </a:moveTo>
                  <a:lnTo>
                    <a:pt x="517778" y="693674"/>
                  </a:lnTo>
                  <a:lnTo>
                    <a:pt x="0" y="170434"/>
                  </a:lnTo>
                  <a:lnTo>
                    <a:pt x="172211" y="0"/>
                  </a:lnTo>
                  <a:lnTo>
                    <a:pt x="689990" y="523239"/>
                  </a:lnTo>
                  <a:lnTo>
                    <a:pt x="776097" y="438023"/>
                  </a:lnTo>
                  <a:lnTo>
                    <a:pt x="774318" y="780669"/>
                  </a:lnTo>
                  <a:lnTo>
                    <a:pt x="431546" y="778890"/>
                  </a:lnTo>
                  <a:close/>
                </a:path>
              </a:pathLst>
            </a:custGeom>
            <a:ln w="15874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388608" y="3950208"/>
            <a:ext cx="2478405" cy="1422400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550">
              <a:latin typeface="Times New Roman"/>
              <a:cs typeface="Times New Roman"/>
            </a:endParaRPr>
          </a:p>
          <a:p>
            <a:pPr marL="92710" marR="655320">
              <a:lnSpc>
                <a:spcPts val="2590"/>
              </a:lnSpc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Совместная 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деятельн</a:t>
            </a:r>
            <a:r>
              <a:rPr sz="2400" spc="5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сть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327403" y="2395727"/>
            <a:ext cx="4415155" cy="1196340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93040" marR="97155" algn="ctr">
              <a:lnSpc>
                <a:spcPts val="2590"/>
              </a:lnSpc>
              <a:spcBef>
                <a:spcPts val="240"/>
              </a:spcBef>
            </a:pPr>
            <a:r>
              <a:rPr sz="2400" spc="-10" dirty="0">
                <a:solidFill>
                  <a:srgbClr val="E38312"/>
                </a:solidFill>
                <a:latin typeface="Calibri"/>
                <a:cs typeface="Calibri"/>
              </a:rPr>
              <a:t>Федеральный </a:t>
            </a:r>
            <a:r>
              <a:rPr sz="2400" spc="-15" dirty="0">
                <a:solidFill>
                  <a:srgbClr val="E38312"/>
                </a:solidFill>
                <a:latin typeface="Calibri"/>
                <a:cs typeface="Calibri"/>
              </a:rPr>
              <a:t>государственный </a:t>
            </a:r>
            <a:r>
              <a:rPr sz="2400" spc="-530" dirty="0">
                <a:solidFill>
                  <a:srgbClr val="E3831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E38312"/>
                </a:solidFill>
                <a:latin typeface="Calibri"/>
                <a:cs typeface="Calibri"/>
              </a:rPr>
              <a:t>образовательный </a:t>
            </a:r>
            <a:r>
              <a:rPr sz="2400" spc="-5" dirty="0">
                <a:solidFill>
                  <a:srgbClr val="E38312"/>
                </a:solidFill>
                <a:latin typeface="Calibri"/>
                <a:cs typeface="Calibri"/>
              </a:rPr>
              <a:t>стандарт </a:t>
            </a:r>
            <a:r>
              <a:rPr sz="2400" dirty="0">
                <a:solidFill>
                  <a:srgbClr val="E38312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E38312"/>
                </a:solidFill>
                <a:latin typeface="Calibri"/>
                <a:cs typeface="Calibri"/>
              </a:rPr>
              <a:t>дошкольного </a:t>
            </a:r>
            <a:r>
              <a:rPr sz="2400" spc="-5" dirty="0">
                <a:solidFill>
                  <a:srgbClr val="E38312"/>
                </a:solidFill>
                <a:latin typeface="Calibri"/>
                <a:cs typeface="Calibri"/>
              </a:rPr>
              <a:t>образования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0938" y="3937761"/>
            <a:ext cx="2820670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28575" algn="just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утвержден приказом </a:t>
            </a:r>
            <a:r>
              <a:rPr sz="2400" spc="-5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Минобрнауки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России </a:t>
            </a:r>
            <a:r>
              <a:rPr sz="2400" spc="-5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17.10.2013</a:t>
            </a:r>
            <a:r>
              <a:rPr sz="2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№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1155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76415" y="2395727"/>
            <a:ext cx="4413885" cy="1178560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36854" marR="139065" algn="ctr">
              <a:lnSpc>
                <a:spcPts val="2590"/>
              </a:lnSpc>
              <a:spcBef>
                <a:spcPts val="240"/>
              </a:spcBef>
            </a:pPr>
            <a:r>
              <a:rPr sz="2400" spc="-10" dirty="0">
                <a:solidFill>
                  <a:srgbClr val="E38312"/>
                </a:solidFill>
                <a:latin typeface="Calibri"/>
                <a:cs typeface="Calibri"/>
              </a:rPr>
              <a:t>Федеральная образовательная </a:t>
            </a:r>
            <a:r>
              <a:rPr sz="2400" spc="-530" dirty="0">
                <a:solidFill>
                  <a:srgbClr val="E38312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E38312"/>
                </a:solidFill>
                <a:latin typeface="Calibri"/>
                <a:cs typeface="Calibri"/>
              </a:rPr>
              <a:t>программа </a:t>
            </a:r>
            <a:r>
              <a:rPr sz="2400" spc="-20" dirty="0">
                <a:solidFill>
                  <a:srgbClr val="E38312"/>
                </a:solidFill>
                <a:latin typeface="Calibri"/>
                <a:cs typeface="Calibri"/>
              </a:rPr>
              <a:t>дошкольного </a:t>
            </a:r>
            <a:r>
              <a:rPr sz="2400" spc="-15" dirty="0">
                <a:solidFill>
                  <a:srgbClr val="E38312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E38312"/>
                </a:solidFill>
                <a:latin typeface="Calibri"/>
                <a:cs typeface="Calibri"/>
              </a:rPr>
              <a:t>образования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61728" y="1376616"/>
            <a:ext cx="783590" cy="709295"/>
            <a:chOff x="3161728" y="1376616"/>
            <a:chExt cx="783590" cy="709295"/>
          </a:xfrm>
        </p:grpSpPr>
        <p:sp>
          <p:nvSpPr>
            <p:cNvPr id="9" name="object 9"/>
            <p:cNvSpPr/>
            <p:nvPr/>
          </p:nvSpPr>
          <p:spPr>
            <a:xfrm>
              <a:off x="3169666" y="1384553"/>
              <a:ext cx="767715" cy="693420"/>
            </a:xfrm>
            <a:custGeom>
              <a:avLst/>
              <a:gdLst/>
              <a:ahLst/>
              <a:cxnLst/>
              <a:rect l="l" t="t" r="r" b="b"/>
              <a:pathLst>
                <a:path w="767714" h="693419">
                  <a:moveTo>
                    <a:pt x="614298" y="0"/>
                  </a:moveTo>
                  <a:lnTo>
                    <a:pt x="110743" y="411988"/>
                  </a:lnTo>
                  <a:lnTo>
                    <a:pt x="34035" y="318135"/>
                  </a:lnTo>
                  <a:lnTo>
                    <a:pt x="0" y="659130"/>
                  </a:lnTo>
                  <a:lnTo>
                    <a:pt x="340994" y="693293"/>
                  </a:lnTo>
                  <a:lnTo>
                    <a:pt x="264286" y="599440"/>
                  </a:lnTo>
                  <a:lnTo>
                    <a:pt x="767714" y="187579"/>
                  </a:lnTo>
                  <a:lnTo>
                    <a:pt x="614298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69666" y="1384553"/>
              <a:ext cx="767715" cy="693420"/>
            </a:xfrm>
            <a:custGeom>
              <a:avLst/>
              <a:gdLst/>
              <a:ahLst/>
              <a:cxnLst/>
              <a:rect l="l" t="t" r="r" b="b"/>
              <a:pathLst>
                <a:path w="767714" h="693419">
                  <a:moveTo>
                    <a:pt x="34035" y="318135"/>
                  </a:moveTo>
                  <a:lnTo>
                    <a:pt x="110743" y="411988"/>
                  </a:lnTo>
                  <a:lnTo>
                    <a:pt x="614298" y="0"/>
                  </a:lnTo>
                  <a:lnTo>
                    <a:pt x="767714" y="187579"/>
                  </a:lnTo>
                  <a:lnTo>
                    <a:pt x="264286" y="599440"/>
                  </a:lnTo>
                  <a:lnTo>
                    <a:pt x="340994" y="693293"/>
                  </a:lnTo>
                  <a:lnTo>
                    <a:pt x="0" y="659130"/>
                  </a:lnTo>
                  <a:lnTo>
                    <a:pt x="34035" y="318135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900225" y="1348422"/>
            <a:ext cx="767715" cy="719455"/>
            <a:chOff x="7900225" y="1348422"/>
            <a:chExt cx="767715" cy="719455"/>
          </a:xfrm>
        </p:grpSpPr>
        <p:sp>
          <p:nvSpPr>
            <p:cNvPr id="12" name="object 12"/>
            <p:cNvSpPr/>
            <p:nvPr/>
          </p:nvSpPr>
          <p:spPr>
            <a:xfrm>
              <a:off x="7908163" y="1356360"/>
              <a:ext cx="751840" cy="703580"/>
            </a:xfrm>
            <a:custGeom>
              <a:avLst/>
              <a:gdLst/>
              <a:ahLst/>
              <a:cxnLst/>
              <a:rect l="l" t="t" r="r" b="b"/>
              <a:pathLst>
                <a:path w="751840" h="703580">
                  <a:moveTo>
                    <a:pt x="160019" y="0"/>
                  </a:moveTo>
                  <a:lnTo>
                    <a:pt x="0" y="181990"/>
                  </a:lnTo>
                  <a:lnTo>
                    <a:pt x="489584" y="612520"/>
                  </a:lnTo>
                  <a:lnTo>
                    <a:pt x="409575" y="703452"/>
                  </a:lnTo>
                  <a:lnTo>
                    <a:pt x="751585" y="681481"/>
                  </a:lnTo>
                  <a:lnTo>
                    <a:pt x="729614" y="339470"/>
                  </a:lnTo>
                  <a:lnTo>
                    <a:pt x="649604" y="430529"/>
                  </a:lnTo>
                  <a:lnTo>
                    <a:pt x="160019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08163" y="1356360"/>
              <a:ext cx="751840" cy="703580"/>
            </a:xfrm>
            <a:custGeom>
              <a:avLst/>
              <a:gdLst/>
              <a:ahLst/>
              <a:cxnLst/>
              <a:rect l="l" t="t" r="r" b="b"/>
              <a:pathLst>
                <a:path w="751840" h="703580">
                  <a:moveTo>
                    <a:pt x="409575" y="703452"/>
                  </a:moveTo>
                  <a:lnTo>
                    <a:pt x="489584" y="612520"/>
                  </a:lnTo>
                  <a:lnTo>
                    <a:pt x="0" y="181990"/>
                  </a:lnTo>
                  <a:lnTo>
                    <a:pt x="160019" y="0"/>
                  </a:lnTo>
                  <a:lnTo>
                    <a:pt x="649604" y="430529"/>
                  </a:lnTo>
                  <a:lnTo>
                    <a:pt x="729614" y="339470"/>
                  </a:lnTo>
                  <a:lnTo>
                    <a:pt x="751585" y="681481"/>
                  </a:lnTo>
                  <a:lnTo>
                    <a:pt x="409575" y="703452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902322" y="3920108"/>
            <a:ext cx="3340100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21590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утверждена приказом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Минпросвещения</a:t>
            </a:r>
            <a:r>
              <a:rPr sz="2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России</a:t>
            </a:r>
            <a:endParaRPr sz="2400">
              <a:latin typeface="Calibri"/>
              <a:cs typeface="Calibri"/>
            </a:endParaRPr>
          </a:p>
          <a:p>
            <a:pPr marL="273050">
              <a:lnSpc>
                <a:spcPts val="2555"/>
              </a:lnSpc>
            </a:pP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25.11.2022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№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1028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89482" y="651763"/>
            <a:ext cx="103314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ОП</a:t>
            </a:r>
            <a:r>
              <a:rPr sz="40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35" dirty="0">
                <a:solidFill>
                  <a:srgbClr val="000000"/>
                </a:solidFill>
                <a:latin typeface="Calibri"/>
                <a:cs typeface="Calibri"/>
              </a:rPr>
              <a:t>ДО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000000"/>
                </a:solidFill>
                <a:latin typeface="Calibri"/>
                <a:cs typeface="Calibri"/>
              </a:rPr>
              <a:t>разработана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000000"/>
                </a:solidFill>
                <a:latin typeface="Calibri"/>
                <a:cs typeface="Calibri"/>
              </a:rPr>
              <a:t>на основе</a:t>
            </a:r>
            <a:r>
              <a:rPr sz="40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двух </a:t>
            </a:r>
            <a:r>
              <a:rPr sz="4000" spc="-15" dirty="0">
                <a:solidFill>
                  <a:srgbClr val="000000"/>
                </a:solidFill>
                <a:latin typeface="Calibri"/>
                <a:cs typeface="Calibri"/>
              </a:rPr>
              <a:t>документов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6280" y="988517"/>
            <a:ext cx="92856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Организация</a:t>
            </a:r>
            <a:r>
              <a:rPr spc="-140" dirty="0"/>
              <a:t> </a:t>
            </a:r>
            <a:r>
              <a:rPr spc="-45" dirty="0"/>
              <a:t>режима</a:t>
            </a:r>
            <a:r>
              <a:rPr spc="-140" dirty="0"/>
              <a:t> </a:t>
            </a:r>
            <a:r>
              <a:rPr spc="-55" dirty="0"/>
              <a:t>пребывания</a:t>
            </a:r>
            <a:r>
              <a:rPr spc="-140" dirty="0"/>
              <a:t> </a:t>
            </a:r>
            <a:r>
              <a:rPr spc="-40" dirty="0"/>
              <a:t>детей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4" y="1819478"/>
            <a:ext cx="9517380" cy="27025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146685" indent="4445">
              <a:lnSpc>
                <a:spcPts val="3240"/>
              </a:lnSpc>
              <a:spcBef>
                <a:spcPts val="509"/>
              </a:spcBef>
            </a:pP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Режим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работы:</a:t>
            </a:r>
            <a:r>
              <a:rPr sz="3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12-ти</a:t>
            </a:r>
            <a:r>
              <a:rPr sz="3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часовое</a:t>
            </a:r>
            <a:r>
              <a:rPr sz="30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пребывание воспитанников </a:t>
            </a:r>
            <a:r>
              <a:rPr sz="3000" spc="-7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3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5-ти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 дневной</a:t>
            </a:r>
            <a:r>
              <a:rPr sz="3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Times New Roman"/>
                <a:cs typeface="Times New Roman"/>
              </a:rPr>
              <a:t>рабочей</a:t>
            </a:r>
            <a:r>
              <a:rPr sz="3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неделе.</a:t>
            </a:r>
            <a:endParaRPr sz="3000">
              <a:latin typeface="Times New Roman"/>
              <a:cs typeface="Times New Roman"/>
            </a:endParaRPr>
          </a:p>
          <a:p>
            <a:pPr marL="12700" marR="5080" indent="4445">
              <a:lnSpc>
                <a:spcPts val="3240"/>
              </a:lnSpc>
              <a:spcBef>
                <a:spcPts val="1275"/>
              </a:spcBef>
            </a:pP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Работа по </a:t>
            </a:r>
            <a:r>
              <a:rPr sz="3000" spc="5" dirty="0">
                <a:solidFill>
                  <a:srgbClr val="404040"/>
                </a:solidFill>
                <a:latin typeface="Times New Roman"/>
                <a:cs typeface="Times New Roman"/>
              </a:rPr>
              <a:t>реализации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ОП ДО 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проводится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течение </a:t>
            </a:r>
            <a:r>
              <a:rPr sz="3000" spc="-40" dirty="0">
                <a:solidFill>
                  <a:srgbClr val="404040"/>
                </a:solidFill>
                <a:latin typeface="Times New Roman"/>
                <a:cs typeface="Times New Roman"/>
              </a:rPr>
              <a:t>года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3000" spc="-7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делится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 на </a:t>
            </a:r>
            <a:r>
              <a:rPr sz="3000" spc="-15" dirty="0">
                <a:solidFill>
                  <a:srgbClr val="404040"/>
                </a:solidFill>
                <a:latin typeface="Times New Roman"/>
                <a:cs typeface="Times New Roman"/>
              </a:rPr>
              <a:t>два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Times New Roman"/>
                <a:cs typeface="Times New Roman"/>
              </a:rPr>
              <a:t>периода:</a:t>
            </a:r>
            <a:endParaRPr sz="3000">
              <a:latin typeface="Times New Roman"/>
              <a:cs typeface="Times New Roman"/>
            </a:endParaRPr>
          </a:p>
          <a:p>
            <a:pPr marL="234950" indent="-222885">
              <a:lnSpc>
                <a:spcPts val="3015"/>
              </a:lnSpc>
              <a:buChar char="-"/>
              <a:tabLst>
                <a:tab pos="235585" algn="l"/>
              </a:tabLst>
            </a:pP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первый</a:t>
            </a:r>
            <a:r>
              <a:rPr sz="3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404040"/>
                </a:solidFill>
                <a:latin typeface="Times New Roman"/>
                <a:cs typeface="Times New Roman"/>
              </a:rPr>
              <a:t>период</a:t>
            </a:r>
            <a:r>
              <a:rPr sz="3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(с</a:t>
            </a:r>
            <a:r>
              <a:rPr sz="3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 сентября</a:t>
            </a:r>
            <a:r>
              <a:rPr sz="3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31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 мая);</a:t>
            </a:r>
            <a:endParaRPr sz="3000">
              <a:latin typeface="Times New Roman"/>
              <a:cs typeface="Times New Roman"/>
            </a:endParaRPr>
          </a:p>
          <a:p>
            <a:pPr marL="234950" indent="-222885">
              <a:lnSpc>
                <a:spcPts val="3420"/>
              </a:lnSpc>
              <a:buChar char="-"/>
              <a:tabLst>
                <a:tab pos="235585" algn="l"/>
              </a:tabLst>
            </a:pPr>
            <a:r>
              <a:rPr sz="3000" spc="-20" dirty="0">
                <a:solidFill>
                  <a:srgbClr val="404040"/>
                </a:solidFill>
                <a:latin typeface="Times New Roman"/>
                <a:cs typeface="Times New Roman"/>
              </a:rPr>
              <a:t>второй период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(с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 1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июня</a:t>
            </a:r>
            <a:r>
              <a:rPr sz="3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31</a:t>
            </a:r>
            <a:r>
              <a:rPr sz="3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августа)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8965" y="926033"/>
            <a:ext cx="44221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5" dirty="0"/>
              <a:t>ОП</a:t>
            </a:r>
            <a:r>
              <a:rPr sz="4800" spc="-160" dirty="0"/>
              <a:t> </a:t>
            </a:r>
            <a:r>
              <a:rPr sz="4800" spc="-25" dirty="0"/>
              <a:t>ДО</a:t>
            </a:r>
            <a:r>
              <a:rPr sz="4800" spc="-155" dirty="0"/>
              <a:t> </a:t>
            </a:r>
            <a:r>
              <a:rPr sz="4800" spc="-65" dirty="0"/>
              <a:t>включает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7722489" y="2869437"/>
            <a:ext cx="3406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5" dirty="0">
                <a:latin typeface="Times New Roman"/>
                <a:cs typeface="Times New Roman"/>
              </a:rPr>
              <a:t>Три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основных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раздела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334950" y="2878518"/>
            <a:ext cx="994410" cy="501015"/>
            <a:chOff x="6334950" y="2878518"/>
            <a:chExt cx="994410" cy="501015"/>
          </a:xfrm>
        </p:grpSpPr>
        <p:sp>
          <p:nvSpPr>
            <p:cNvPr id="5" name="object 5"/>
            <p:cNvSpPr/>
            <p:nvPr/>
          </p:nvSpPr>
          <p:spPr>
            <a:xfrm>
              <a:off x="6342888" y="288645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39">
                  <a:moveTo>
                    <a:pt x="242315" y="0"/>
                  </a:moveTo>
                  <a:lnTo>
                    <a:pt x="0" y="242316"/>
                  </a:lnTo>
                  <a:lnTo>
                    <a:pt x="242315" y="484632"/>
                  </a:lnTo>
                  <a:lnTo>
                    <a:pt x="242315" y="363474"/>
                  </a:lnTo>
                  <a:lnTo>
                    <a:pt x="978408" y="363474"/>
                  </a:lnTo>
                  <a:lnTo>
                    <a:pt x="978408" y="121158"/>
                  </a:lnTo>
                  <a:lnTo>
                    <a:pt x="242315" y="121158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42888" y="288645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39">
                  <a:moveTo>
                    <a:pt x="978408" y="363474"/>
                  </a:moveTo>
                  <a:lnTo>
                    <a:pt x="242315" y="363474"/>
                  </a:lnTo>
                  <a:lnTo>
                    <a:pt x="242315" y="484632"/>
                  </a:lnTo>
                  <a:lnTo>
                    <a:pt x="0" y="242316"/>
                  </a:lnTo>
                  <a:lnTo>
                    <a:pt x="242315" y="0"/>
                  </a:lnTo>
                  <a:lnTo>
                    <a:pt x="242315" y="121158"/>
                  </a:lnTo>
                  <a:lnTo>
                    <a:pt x="978408" y="121158"/>
                  </a:lnTo>
                  <a:lnTo>
                    <a:pt x="978408" y="363474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81430" y="4542282"/>
            <a:ext cx="9900285" cy="130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Все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разделы</a:t>
            </a:r>
            <a:r>
              <a:rPr sz="2800" spc="-5" dirty="0">
                <a:latin typeface="Times New Roman"/>
                <a:cs typeface="Times New Roman"/>
              </a:rPr>
              <a:t> ОП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включают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обязательную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часть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часть,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формируемую</a:t>
            </a:r>
            <a:r>
              <a:rPr sz="2800" spc="-10" dirty="0">
                <a:latin typeface="Times New Roman"/>
                <a:cs typeface="Times New Roman"/>
              </a:rPr>
              <a:t> участниками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образовательных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отношений,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которые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дополняют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друг друга.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6324" y="2093092"/>
            <a:ext cx="4045585" cy="1945639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75260" indent="-163195">
              <a:lnSpc>
                <a:spcPct val="100000"/>
              </a:lnSpc>
              <a:spcBef>
                <a:spcPts val="1775"/>
              </a:spcBef>
              <a:buClr>
                <a:srgbClr val="E38312"/>
              </a:buClr>
              <a:buSzPct val="96428"/>
              <a:buFont typeface="Wingdings"/>
              <a:buChar char=""/>
              <a:tabLst>
                <a:tab pos="175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Целевой </a:t>
            </a:r>
            <a:r>
              <a:rPr sz="2800" spc="-15" dirty="0">
                <a:latin typeface="Times New Roman"/>
                <a:cs typeface="Times New Roman"/>
              </a:rPr>
              <a:t>раздел</a:t>
            </a:r>
            <a:endParaRPr sz="2800">
              <a:latin typeface="Times New Roman"/>
              <a:cs typeface="Times New Roman"/>
            </a:endParaRPr>
          </a:p>
          <a:p>
            <a:pPr marL="175895" indent="-163830">
              <a:lnSpc>
                <a:spcPct val="100000"/>
              </a:lnSpc>
              <a:spcBef>
                <a:spcPts val="1680"/>
              </a:spcBef>
              <a:buClr>
                <a:srgbClr val="E38312"/>
              </a:buClr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spc="-15" dirty="0">
                <a:latin typeface="Times New Roman"/>
                <a:cs typeface="Times New Roman"/>
              </a:rPr>
              <a:t>Содержательный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раздел</a:t>
            </a:r>
            <a:endParaRPr sz="2800">
              <a:latin typeface="Times New Roman"/>
              <a:cs typeface="Times New Roman"/>
            </a:endParaRPr>
          </a:p>
          <a:p>
            <a:pPr marL="175260" indent="-163195">
              <a:lnSpc>
                <a:spcPct val="100000"/>
              </a:lnSpc>
              <a:spcBef>
                <a:spcPts val="1680"/>
              </a:spcBef>
              <a:buClr>
                <a:srgbClr val="E38312"/>
              </a:buClr>
              <a:buSzPct val="96428"/>
              <a:buFont typeface="Wingdings"/>
              <a:buChar char=""/>
              <a:tabLst>
                <a:tab pos="175895" algn="l"/>
              </a:tabLst>
            </a:pPr>
            <a:r>
              <a:rPr sz="2800" spc="-5" dirty="0">
                <a:latin typeface="Times New Roman"/>
                <a:cs typeface="Times New Roman"/>
              </a:rPr>
              <a:t>Организационный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раздел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4192" y="648970"/>
            <a:ext cx="9169400" cy="104076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20620" marR="5080" indent="-2408555">
              <a:lnSpc>
                <a:spcPts val="3670"/>
              </a:lnSpc>
              <a:spcBef>
                <a:spcPts val="760"/>
              </a:spcBef>
            </a:pPr>
            <a:r>
              <a:rPr sz="3600" spc="-45"/>
              <a:t>Возрастные</a:t>
            </a:r>
            <a:r>
              <a:rPr sz="3600" spc="-120"/>
              <a:t> </a:t>
            </a:r>
            <a:r>
              <a:rPr sz="3600" spc="-75" smtClean="0"/>
              <a:t>категории</a:t>
            </a:r>
            <a:r>
              <a:rPr sz="3600" spc="-120" smtClean="0"/>
              <a:t> </a:t>
            </a:r>
            <a:r>
              <a:rPr sz="3600" spc="-45" dirty="0"/>
              <a:t>детей,</a:t>
            </a:r>
            <a:r>
              <a:rPr sz="3600" spc="-95" dirty="0"/>
              <a:t> </a:t>
            </a:r>
            <a:r>
              <a:rPr sz="3600" spc="-25" dirty="0"/>
              <a:t>на</a:t>
            </a:r>
            <a:r>
              <a:rPr sz="3600" spc="-114" dirty="0"/>
              <a:t> </a:t>
            </a:r>
            <a:r>
              <a:rPr sz="3600" spc="-85" dirty="0"/>
              <a:t>которых </a:t>
            </a:r>
            <a:r>
              <a:rPr sz="3600" spc="-885" dirty="0"/>
              <a:t> </a:t>
            </a:r>
            <a:r>
              <a:rPr sz="3600" spc="-50" dirty="0"/>
              <a:t>ориентирована</a:t>
            </a:r>
            <a:r>
              <a:rPr sz="3600" spc="-140" dirty="0"/>
              <a:t> </a:t>
            </a:r>
            <a:r>
              <a:rPr sz="3600" spc="-25" dirty="0"/>
              <a:t>ОП</a:t>
            </a:r>
            <a:r>
              <a:rPr sz="3600" spc="-110" dirty="0"/>
              <a:t> </a:t>
            </a:r>
            <a:r>
              <a:rPr sz="3600" spc="-25" dirty="0"/>
              <a:t>ДО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19200" y="1905000"/>
            <a:ext cx="85693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400" spc="-5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spc="5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МБДОУ №10</a:t>
            </a:r>
            <a:r>
              <a:rPr sz="2400" spc="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>
                <a:latin typeface="Times New Roman" pitchFamily="18" charset="0"/>
                <a:cs typeface="Times New Roman" pitchFamily="18" charset="0"/>
              </a:rPr>
              <a:t>ФУНКЦИОНИРУЮТ</a:t>
            </a:r>
            <a:r>
              <a:rPr sz="2400" spc="5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400" spc="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ВОЗРАСТНЫХ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ГРУПП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8601" y="2362200"/>
          <a:ext cx="11811870" cy="39329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756"/>
                <a:gridCol w="1601630"/>
                <a:gridCol w="1295413"/>
                <a:gridCol w="1524000"/>
                <a:gridCol w="1676400"/>
                <a:gridCol w="1750530"/>
                <a:gridCol w="1678470"/>
                <a:gridCol w="2182749"/>
                <a:gridCol w="27922"/>
              </a:tblGrid>
              <a:tr h="2934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0" marR="68580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растная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категория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группы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340360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раннего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085">
                        <a:lnSpc>
                          <a:spcPts val="2785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(1.6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2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sz="1800" b="1" spc="-2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spc="-2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2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r>
                        <a:rPr lang="ru-RU" sz="1800" b="1" spc="-2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35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  <a:p>
                      <a:pPr marL="4508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35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1-я младшая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08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</a:t>
                      </a:r>
                      <a:r>
                        <a:rPr lang="ru-RU" sz="1800" b="1" spc="-2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-3года)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410845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1800" b="1" spc="-35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sz="1800" b="1" spc="-3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spc="-3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</a:t>
                      </a: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sz="1800" b="1" spc="-1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адш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ая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085">
                        <a:lnSpc>
                          <a:spcPts val="2785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(3–4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года)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525780" lvl="0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1800" b="1" spc="-35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sz="1800" b="1" spc="-3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15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</a:t>
                      </a:r>
                      <a:r>
                        <a:rPr lang="ru-RU" sz="1800" b="1" spc="-15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 в</a:t>
                      </a: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</a:t>
                      </a:r>
                      <a:r>
                        <a:rPr sz="1800" b="1" spc="-1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</a:t>
                      </a:r>
                      <a:r>
                        <a:rPr sz="1800" b="1" spc="2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1920">
                        <a:lnSpc>
                          <a:spcPts val="2785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(4–5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лет)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2800"/>
                        </a:lnSpc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" marR="427355" algn="just">
                        <a:lnSpc>
                          <a:spcPct val="100000"/>
                        </a:lnSpc>
                      </a:pPr>
                      <a:r>
                        <a:rPr sz="1800" b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1800" b="1" spc="15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1800" b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арше</a:t>
                      </a:r>
                      <a:r>
                        <a:rPr sz="1800" b="1" spc="-65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sz="1800" b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 </a:t>
                      </a: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  <a:endParaRPr lang="ru-RU" sz="1800" b="1" spc="-5" dirty="0" smtClean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" marR="427355" algn="just">
                        <a:lnSpc>
                          <a:spcPct val="100000"/>
                        </a:lnSpc>
                      </a:pP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5–6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2800"/>
                        </a:lnSpc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lang="ru-RU" sz="1800" b="1" spc="-25" dirty="0" err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sz="1800" b="1" spc="-25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одготовительн</a:t>
                      </a:r>
                      <a:r>
                        <a:rPr lang="ru-RU" sz="1800" b="1" spc="-25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ая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6–7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83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792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0" marR="158115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35" dirty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1800" spc="-55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личе</a:t>
                      </a:r>
                      <a:r>
                        <a:rPr sz="1800" spc="5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тво 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возра</a:t>
                      </a:r>
                      <a:r>
                        <a:rPr sz="1800" spc="5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тн</a:t>
                      </a: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х 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групп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1598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5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BC572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6441" y="988517"/>
            <a:ext cx="67335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Соотношение</a:t>
            </a:r>
            <a:r>
              <a:rPr spc="-150" dirty="0"/>
              <a:t> </a:t>
            </a:r>
            <a:r>
              <a:rPr spc="-40" dirty="0"/>
              <a:t>частей</a:t>
            </a:r>
            <a:r>
              <a:rPr spc="-155" dirty="0"/>
              <a:t> </a:t>
            </a:r>
            <a:r>
              <a:rPr spc="-25" dirty="0"/>
              <a:t>ОП</a:t>
            </a:r>
            <a:r>
              <a:rPr spc="-114" dirty="0"/>
              <a:t> </a:t>
            </a:r>
            <a:r>
              <a:rPr spc="-25" dirty="0"/>
              <a:t>ДО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26007" y="1831975"/>
            <a:ext cx="4282440" cy="13792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</a:pP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Обязательная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часть Программы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разработана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в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соответствии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с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ФГОС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ДО и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оформлена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виде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ссылок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 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ФОП</a:t>
            </a:r>
            <a:r>
              <a:rPr sz="24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ДО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7548" y="1831975"/>
            <a:ext cx="4872355" cy="23672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  <a:tabLst>
                <a:tab pos="3322954" algn="l"/>
              </a:tabLst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Часть,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формируемая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 участниками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обра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з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400" spc="-4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400" spc="-60" dirty="0">
                <a:solidFill>
                  <a:srgbClr val="404040"/>
                </a:solidFill>
                <a:latin typeface="Times New Roman"/>
                <a:cs typeface="Times New Roman"/>
              </a:rPr>
              <a:t>а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тель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н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ых	</a:t>
            </a:r>
            <a:r>
              <a:rPr sz="2400" spc="-4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тношени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й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, 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представлена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 парциальными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и 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авторскими</a:t>
            </a:r>
            <a:r>
              <a:rPr sz="2400" spc="5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программами,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Times New Roman"/>
                <a:cs typeface="Times New Roman"/>
              </a:rPr>
              <a:t>которые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отражают специфику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национальных,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социокультурных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региональных 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условий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60614" y="3507930"/>
            <a:ext cx="501015" cy="665480"/>
            <a:chOff x="1360614" y="3507930"/>
            <a:chExt cx="501015" cy="665480"/>
          </a:xfrm>
        </p:grpSpPr>
        <p:sp>
          <p:nvSpPr>
            <p:cNvPr id="10" name="object 10"/>
            <p:cNvSpPr/>
            <p:nvPr/>
          </p:nvSpPr>
          <p:spPr>
            <a:xfrm>
              <a:off x="1368552" y="3515867"/>
              <a:ext cx="485140" cy="649605"/>
            </a:xfrm>
            <a:custGeom>
              <a:avLst/>
              <a:gdLst/>
              <a:ahLst/>
              <a:cxnLst/>
              <a:rect l="l" t="t" r="r" b="b"/>
              <a:pathLst>
                <a:path w="485139" h="649604">
                  <a:moveTo>
                    <a:pt x="242315" y="0"/>
                  </a:moveTo>
                  <a:lnTo>
                    <a:pt x="0" y="242316"/>
                  </a:lnTo>
                  <a:lnTo>
                    <a:pt x="121157" y="242316"/>
                  </a:lnTo>
                  <a:lnTo>
                    <a:pt x="121157" y="649224"/>
                  </a:lnTo>
                  <a:lnTo>
                    <a:pt x="363473" y="649224"/>
                  </a:lnTo>
                  <a:lnTo>
                    <a:pt x="363473" y="242316"/>
                  </a:lnTo>
                  <a:lnTo>
                    <a:pt x="484631" y="242316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8552" y="3515867"/>
              <a:ext cx="485140" cy="649605"/>
            </a:xfrm>
            <a:custGeom>
              <a:avLst/>
              <a:gdLst/>
              <a:ahLst/>
              <a:cxnLst/>
              <a:rect l="l" t="t" r="r" b="b"/>
              <a:pathLst>
                <a:path w="485139" h="649604">
                  <a:moveTo>
                    <a:pt x="121157" y="649224"/>
                  </a:moveTo>
                  <a:lnTo>
                    <a:pt x="121157" y="242316"/>
                  </a:lnTo>
                  <a:lnTo>
                    <a:pt x="0" y="242316"/>
                  </a:lnTo>
                  <a:lnTo>
                    <a:pt x="242315" y="0"/>
                  </a:lnTo>
                  <a:lnTo>
                    <a:pt x="484631" y="242316"/>
                  </a:lnTo>
                  <a:lnTo>
                    <a:pt x="363473" y="242316"/>
                  </a:lnTo>
                  <a:lnTo>
                    <a:pt x="363473" y="649224"/>
                  </a:lnTo>
                  <a:lnTo>
                    <a:pt x="121157" y="649224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708150" y="4450842"/>
            <a:ext cx="323596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4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менее</a:t>
            </a:r>
            <a:r>
              <a:rPr sz="24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60%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 от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общего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объема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программы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607746" y="4350702"/>
            <a:ext cx="501015" cy="712470"/>
            <a:chOff x="6607746" y="4350702"/>
            <a:chExt cx="501015" cy="712470"/>
          </a:xfrm>
        </p:grpSpPr>
        <p:sp>
          <p:nvSpPr>
            <p:cNvPr id="14" name="object 14"/>
            <p:cNvSpPr/>
            <p:nvPr/>
          </p:nvSpPr>
          <p:spPr>
            <a:xfrm>
              <a:off x="6615683" y="4358640"/>
              <a:ext cx="485140" cy="696595"/>
            </a:xfrm>
            <a:custGeom>
              <a:avLst/>
              <a:gdLst/>
              <a:ahLst/>
              <a:cxnLst/>
              <a:rect l="l" t="t" r="r" b="b"/>
              <a:pathLst>
                <a:path w="485140" h="696595">
                  <a:moveTo>
                    <a:pt x="242316" y="0"/>
                  </a:moveTo>
                  <a:lnTo>
                    <a:pt x="0" y="242316"/>
                  </a:lnTo>
                  <a:lnTo>
                    <a:pt x="121158" y="242316"/>
                  </a:lnTo>
                  <a:lnTo>
                    <a:pt x="121158" y="696468"/>
                  </a:lnTo>
                  <a:lnTo>
                    <a:pt x="363474" y="696468"/>
                  </a:lnTo>
                  <a:lnTo>
                    <a:pt x="363474" y="242316"/>
                  </a:lnTo>
                  <a:lnTo>
                    <a:pt x="484632" y="242316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15683" y="4358640"/>
              <a:ext cx="485140" cy="696595"/>
            </a:xfrm>
            <a:custGeom>
              <a:avLst/>
              <a:gdLst/>
              <a:ahLst/>
              <a:cxnLst/>
              <a:rect l="l" t="t" r="r" b="b"/>
              <a:pathLst>
                <a:path w="485140" h="696595">
                  <a:moveTo>
                    <a:pt x="121158" y="696468"/>
                  </a:moveTo>
                  <a:lnTo>
                    <a:pt x="121158" y="242316"/>
                  </a:lnTo>
                  <a:lnTo>
                    <a:pt x="0" y="242316"/>
                  </a:lnTo>
                  <a:lnTo>
                    <a:pt x="242316" y="0"/>
                  </a:lnTo>
                  <a:lnTo>
                    <a:pt x="484632" y="242316"/>
                  </a:lnTo>
                  <a:lnTo>
                    <a:pt x="363474" y="242316"/>
                  </a:lnTo>
                  <a:lnTo>
                    <a:pt x="363474" y="696468"/>
                  </a:lnTo>
                  <a:lnTo>
                    <a:pt x="121158" y="696468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998589" y="5149418"/>
            <a:ext cx="327660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более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40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%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от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 общего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объема</a:t>
            </a:r>
            <a:r>
              <a:rPr sz="24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программы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78740" marR="5080" indent="472440">
              <a:lnSpc>
                <a:spcPts val="4490"/>
              </a:lnSpc>
              <a:spcBef>
                <a:spcPts val="910"/>
              </a:spcBef>
            </a:pPr>
            <a:r>
              <a:rPr spc="-60" dirty="0"/>
              <a:t>Взаимодействие </a:t>
            </a:r>
            <a:r>
              <a:rPr spc="-80" dirty="0"/>
              <a:t>педагогического </a:t>
            </a:r>
            <a:r>
              <a:rPr spc="-75" dirty="0"/>
              <a:t> </a:t>
            </a:r>
            <a:r>
              <a:rPr spc="-90" dirty="0"/>
              <a:t>коллектива</a:t>
            </a:r>
            <a:r>
              <a:rPr spc="-120" dirty="0"/>
              <a:t> </a:t>
            </a:r>
            <a:r>
              <a:rPr dirty="0"/>
              <a:t>с</a:t>
            </a:r>
            <a:r>
              <a:rPr spc="-105" dirty="0"/>
              <a:t> </a:t>
            </a:r>
            <a:r>
              <a:rPr spc="-35" dirty="0"/>
              <a:t>семьями</a:t>
            </a:r>
            <a:r>
              <a:rPr spc="-110" dirty="0"/>
              <a:t> </a:t>
            </a:r>
            <a:r>
              <a:rPr spc="-60" dirty="0"/>
              <a:t>воспитанников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4" y="2070938"/>
            <a:ext cx="10367010" cy="37890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715" indent="4445" algn="just">
              <a:lnSpc>
                <a:spcPts val="3240"/>
              </a:lnSpc>
              <a:spcBef>
                <a:spcPts val="509"/>
              </a:spcBef>
            </a:pPr>
            <a:r>
              <a:rPr sz="3000" b="1" spc="-15" dirty="0">
                <a:solidFill>
                  <a:srgbClr val="E38312"/>
                </a:solidFill>
                <a:latin typeface="Times New Roman"/>
                <a:cs typeface="Times New Roman"/>
              </a:rPr>
              <a:t>Основная</a:t>
            </a:r>
            <a:r>
              <a:rPr sz="3000" b="1" spc="725" dirty="0">
                <a:solidFill>
                  <a:srgbClr val="E38312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E38312"/>
                </a:solidFill>
                <a:latin typeface="Times New Roman"/>
                <a:cs typeface="Times New Roman"/>
              </a:rPr>
              <a:t>цель</a:t>
            </a:r>
            <a:r>
              <a:rPr sz="3000" b="1" dirty="0">
                <a:solidFill>
                  <a:srgbClr val="E38312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imes New Roman"/>
                <a:cs typeface="Times New Roman"/>
              </a:rPr>
              <a:t>взаимодействия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Times New Roman"/>
                <a:cs typeface="Times New Roman"/>
              </a:rPr>
              <a:t>педагогов</a:t>
            </a:r>
            <a:r>
              <a:rPr sz="3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3000" spc="5" dirty="0">
                <a:solidFill>
                  <a:srgbClr val="404040"/>
                </a:solidFill>
                <a:latin typeface="Times New Roman"/>
                <a:cs typeface="Times New Roman"/>
              </a:rPr>
              <a:t> семьей</a:t>
            </a:r>
            <a:r>
              <a:rPr sz="3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– </a:t>
            </a:r>
            <a:r>
              <a:rPr sz="3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обеспечить:</a:t>
            </a:r>
            <a:endParaRPr sz="3000">
              <a:latin typeface="Times New Roman"/>
              <a:cs typeface="Times New Roman"/>
            </a:endParaRPr>
          </a:p>
          <a:p>
            <a:pPr marL="304800" marR="5080" indent="-182880" algn="just">
              <a:lnSpc>
                <a:spcPct val="90000"/>
              </a:lnSpc>
              <a:spcBef>
                <a:spcPts val="370"/>
              </a:spcBef>
              <a:buClr>
                <a:srgbClr val="E38312"/>
              </a:buClr>
              <a:buFont typeface="Wingdings"/>
              <a:buChar char=""/>
              <a:tabLst>
                <a:tab pos="305435" algn="l"/>
              </a:tabLst>
            </a:pPr>
            <a:r>
              <a:rPr sz="2800" spc="-20" dirty="0">
                <a:solidFill>
                  <a:srgbClr val="404040"/>
                </a:solidFill>
                <a:latin typeface="Times New Roman"/>
                <a:cs typeface="Times New Roman"/>
              </a:rPr>
              <a:t>психолого-педагогическую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 поддержку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семьи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повышение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компетентности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родителей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404040"/>
                </a:solidFill>
                <a:latin typeface="Times New Roman"/>
                <a:cs typeface="Times New Roman"/>
              </a:rPr>
              <a:t>вопросах</a:t>
            </a:r>
            <a:r>
              <a:rPr sz="2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образования,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охраны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 и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укрепления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здоровья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детей</a:t>
            </a:r>
            <a:r>
              <a:rPr sz="2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младенческого,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раннего</a:t>
            </a:r>
            <a:r>
              <a:rPr sz="2800" spc="6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404040"/>
                </a:solidFill>
                <a:latin typeface="Times New Roman"/>
                <a:cs typeface="Times New Roman"/>
              </a:rPr>
              <a:t>дошкольного</a:t>
            </a:r>
            <a:r>
              <a:rPr sz="2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возрастов;</a:t>
            </a:r>
            <a:endParaRPr sz="2800">
              <a:latin typeface="Times New Roman"/>
              <a:cs typeface="Times New Roman"/>
            </a:endParaRPr>
          </a:p>
          <a:p>
            <a:pPr marL="304800" marR="6350" indent="-182880" algn="just">
              <a:lnSpc>
                <a:spcPts val="3020"/>
              </a:lnSpc>
              <a:spcBef>
                <a:spcPts val="645"/>
              </a:spcBef>
              <a:buClr>
                <a:srgbClr val="E38312"/>
              </a:buClr>
              <a:buFont typeface="Wingdings"/>
              <a:buChar char=""/>
              <a:tabLst>
                <a:tab pos="305435" algn="l"/>
              </a:tabLst>
            </a:pP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единства </a:t>
            </a:r>
            <a:r>
              <a:rPr sz="2800" spc="-35" dirty="0">
                <a:solidFill>
                  <a:srgbClr val="404040"/>
                </a:solidFill>
                <a:latin typeface="Times New Roman"/>
                <a:cs typeface="Times New Roman"/>
              </a:rPr>
              <a:t>подходов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к </a:t>
            </a:r>
            <a:r>
              <a:rPr sz="2800" spc="5" dirty="0">
                <a:solidFill>
                  <a:srgbClr val="404040"/>
                </a:solidFill>
                <a:latin typeface="Times New Roman"/>
                <a:cs typeface="Times New Roman"/>
              </a:rPr>
              <a:t>воспитанию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обучению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детей в 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условиях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 ДОО</a:t>
            </a:r>
            <a:r>
              <a:rPr sz="28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семьи;</a:t>
            </a:r>
            <a:endParaRPr sz="2800">
              <a:latin typeface="Times New Roman"/>
              <a:cs typeface="Times New Roman"/>
            </a:endParaRPr>
          </a:p>
          <a:p>
            <a:pPr marL="304800" indent="-183515" algn="just">
              <a:lnSpc>
                <a:spcPct val="100000"/>
              </a:lnSpc>
              <a:spcBef>
                <a:spcPts val="229"/>
              </a:spcBef>
              <a:buClr>
                <a:srgbClr val="E38312"/>
              </a:buClr>
              <a:buFont typeface="Wingdings"/>
              <a:buChar char=""/>
              <a:tabLst>
                <a:tab pos="305435" algn="l"/>
              </a:tabLst>
            </a:pP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повышение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воспитательного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потенциала 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семьи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8938" y="534669"/>
            <a:ext cx="9834245" cy="11531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801495" marR="5080" indent="-1789430">
              <a:lnSpc>
                <a:spcPts val="4079"/>
              </a:lnSpc>
              <a:spcBef>
                <a:spcPts val="830"/>
              </a:spcBef>
            </a:pPr>
            <a:r>
              <a:rPr sz="4000" spc="-60" dirty="0"/>
              <a:t>Взаимодействие</a:t>
            </a:r>
            <a:r>
              <a:rPr sz="4000" spc="-130" dirty="0"/>
              <a:t> </a:t>
            </a:r>
            <a:r>
              <a:rPr sz="4000" spc="-75" dirty="0"/>
              <a:t>педагогического</a:t>
            </a:r>
            <a:r>
              <a:rPr sz="4000" spc="-135" dirty="0"/>
              <a:t> </a:t>
            </a:r>
            <a:r>
              <a:rPr sz="4000" spc="-85" dirty="0"/>
              <a:t>коллектива</a:t>
            </a:r>
            <a:r>
              <a:rPr sz="4000" spc="-140" dirty="0"/>
              <a:t> </a:t>
            </a:r>
            <a:r>
              <a:rPr sz="4000" spc="-5" dirty="0"/>
              <a:t>с </a:t>
            </a:r>
            <a:r>
              <a:rPr sz="4000" spc="-985" dirty="0"/>
              <a:t> </a:t>
            </a:r>
            <a:r>
              <a:rPr sz="4000" spc="-35" dirty="0"/>
              <a:t>семьями</a:t>
            </a:r>
            <a:r>
              <a:rPr sz="4000" spc="-105" dirty="0"/>
              <a:t> </a:t>
            </a:r>
            <a:r>
              <a:rPr sz="4000" spc="-55" dirty="0"/>
              <a:t>воспитанников</a:t>
            </a:r>
            <a:r>
              <a:rPr sz="4000" spc="-125" dirty="0"/>
              <a:t> </a:t>
            </a:r>
            <a:r>
              <a:rPr sz="4000" spc="-114" dirty="0"/>
              <a:t>ДОУ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34010" marR="5080">
              <a:lnSpc>
                <a:spcPts val="3020"/>
              </a:lnSpc>
              <a:spcBef>
                <a:spcPts val="480"/>
              </a:spcBef>
              <a:tabLst>
                <a:tab pos="854710" algn="l"/>
                <a:tab pos="2188845" algn="l"/>
                <a:tab pos="4235450" algn="l"/>
                <a:tab pos="6557009" algn="l"/>
                <a:tab pos="7741284" algn="l"/>
                <a:tab pos="8216900" algn="l"/>
              </a:tabLst>
            </a:pPr>
            <a:r>
              <a:rPr spc="-5" dirty="0"/>
              <a:t>В	</a:t>
            </a:r>
            <a:r>
              <a:rPr spc="70" dirty="0"/>
              <a:t>о</a:t>
            </a:r>
            <a:r>
              <a:rPr spc="-5" dirty="0"/>
              <a:t>сно</a:t>
            </a:r>
            <a:r>
              <a:rPr spc="-85" dirty="0"/>
              <a:t>в</a:t>
            </a:r>
            <a:r>
              <a:rPr spc="-5" dirty="0"/>
              <a:t>у</a:t>
            </a:r>
            <a:r>
              <a:rPr dirty="0"/>
              <a:t>	</a:t>
            </a:r>
            <a:r>
              <a:rPr spc="-5" dirty="0"/>
              <a:t>со</a:t>
            </a:r>
            <a:r>
              <a:rPr spc="-45" dirty="0"/>
              <a:t>в</a:t>
            </a:r>
            <a:r>
              <a:rPr spc="-5" dirty="0"/>
              <a:t>м</a:t>
            </a:r>
            <a:r>
              <a:rPr spc="50" dirty="0"/>
              <a:t>е</a:t>
            </a:r>
            <a:r>
              <a:rPr spc="-5" dirty="0"/>
              <a:t>с</a:t>
            </a:r>
            <a:r>
              <a:rPr dirty="0"/>
              <a:t>т</a:t>
            </a:r>
            <a:r>
              <a:rPr spc="-10" dirty="0"/>
              <a:t>н</a:t>
            </a:r>
            <a:r>
              <a:rPr dirty="0"/>
              <a:t>о</a:t>
            </a:r>
            <a:r>
              <a:rPr spc="-5" dirty="0"/>
              <a:t>й</a:t>
            </a:r>
            <a:r>
              <a:rPr dirty="0"/>
              <a:t>	</a:t>
            </a:r>
            <a:r>
              <a:rPr spc="-5" dirty="0"/>
              <a:t>де</a:t>
            </a:r>
            <a:r>
              <a:rPr dirty="0"/>
              <a:t>я</a:t>
            </a:r>
            <a:r>
              <a:rPr spc="-5" dirty="0"/>
              <a:t>тел</a:t>
            </a:r>
            <a:r>
              <a:rPr spc="-15" dirty="0"/>
              <a:t>ь</a:t>
            </a:r>
            <a:r>
              <a:rPr spc="-10" dirty="0"/>
              <a:t>н</a:t>
            </a:r>
            <a:r>
              <a:rPr spc="70" dirty="0"/>
              <a:t>о</a:t>
            </a:r>
            <a:r>
              <a:rPr spc="-5" dirty="0"/>
              <a:t>сти</a:t>
            </a:r>
            <a:r>
              <a:rPr dirty="0"/>
              <a:t>	</a:t>
            </a:r>
            <a:r>
              <a:rPr spc="20" dirty="0"/>
              <a:t>с</a:t>
            </a:r>
            <a:r>
              <a:rPr spc="-5" dirty="0"/>
              <a:t>емьи</a:t>
            </a:r>
            <a:r>
              <a:rPr dirty="0"/>
              <a:t>	</a:t>
            </a:r>
            <a:r>
              <a:rPr spc="-5" dirty="0"/>
              <a:t>и</a:t>
            </a:r>
            <a:r>
              <a:rPr dirty="0"/>
              <a:t>	</a:t>
            </a:r>
            <a:r>
              <a:rPr spc="-5" dirty="0"/>
              <a:t>д</a:t>
            </a:r>
            <a:r>
              <a:rPr dirty="0"/>
              <a:t>о</a:t>
            </a:r>
            <a:r>
              <a:rPr spc="-10" dirty="0"/>
              <a:t>ш</a:t>
            </a:r>
            <a:r>
              <a:rPr spc="-160" dirty="0"/>
              <a:t>к</a:t>
            </a:r>
            <a:r>
              <a:rPr spc="-25" dirty="0"/>
              <a:t>о</a:t>
            </a:r>
            <a:r>
              <a:rPr spc="-10" dirty="0"/>
              <a:t>льно</a:t>
            </a:r>
            <a:r>
              <a:rPr spc="-85" dirty="0"/>
              <a:t>г</a:t>
            </a:r>
            <a:r>
              <a:rPr spc="-5" dirty="0"/>
              <a:t>о  учреждения</a:t>
            </a:r>
            <a:r>
              <a:rPr spc="5" dirty="0"/>
              <a:t> </a:t>
            </a:r>
            <a:r>
              <a:rPr spc="-20" dirty="0"/>
              <a:t>заложены</a:t>
            </a:r>
            <a:r>
              <a:rPr spc="20" dirty="0"/>
              <a:t> </a:t>
            </a:r>
            <a:r>
              <a:rPr spc="-10" dirty="0"/>
              <a:t>следующие </a:t>
            </a:r>
            <a:r>
              <a:rPr b="1" spc="-10" dirty="0">
                <a:solidFill>
                  <a:srgbClr val="E38312"/>
                </a:solidFill>
                <a:latin typeface="Times New Roman"/>
                <a:cs typeface="Times New Roman"/>
              </a:rPr>
              <a:t>принципы</a:t>
            </a:r>
            <a:r>
              <a:rPr spc="-10" dirty="0"/>
              <a:t>:</a:t>
            </a:r>
          </a:p>
          <a:p>
            <a:pPr marL="626110" indent="-183515">
              <a:lnSpc>
                <a:spcPct val="100000"/>
              </a:lnSpc>
              <a:spcBef>
                <a:spcPts val="35"/>
              </a:spcBef>
              <a:buClr>
                <a:srgbClr val="E38312"/>
              </a:buClr>
              <a:buFont typeface="Wingdings"/>
              <a:buChar char=""/>
              <a:tabLst>
                <a:tab pos="626745" algn="l"/>
              </a:tabLst>
            </a:pPr>
            <a:r>
              <a:rPr spc="-5" dirty="0"/>
              <a:t>приоритет</a:t>
            </a:r>
            <a:r>
              <a:rPr dirty="0"/>
              <a:t> </a:t>
            </a:r>
            <a:r>
              <a:rPr spc="-5" dirty="0"/>
              <a:t>семьи</a:t>
            </a:r>
            <a:r>
              <a:rPr spc="10" dirty="0"/>
              <a:t> </a:t>
            </a:r>
            <a:r>
              <a:rPr spc="-5" dirty="0"/>
              <a:t>в</a:t>
            </a:r>
            <a:r>
              <a:rPr spc="5" dirty="0"/>
              <a:t> воспитании,</a:t>
            </a:r>
            <a:r>
              <a:rPr spc="15" dirty="0"/>
              <a:t> </a:t>
            </a:r>
            <a:r>
              <a:rPr spc="-15" dirty="0"/>
              <a:t>обучении</a:t>
            </a:r>
            <a:r>
              <a:rPr spc="10" dirty="0"/>
              <a:t> </a:t>
            </a:r>
            <a:r>
              <a:rPr spc="-5" dirty="0"/>
              <a:t>и</a:t>
            </a:r>
            <a:r>
              <a:rPr spc="10" dirty="0"/>
              <a:t> </a:t>
            </a:r>
            <a:r>
              <a:rPr spc="-5" dirty="0"/>
              <a:t>развитии</a:t>
            </a:r>
            <a:r>
              <a:rPr dirty="0"/>
              <a:t> </a:t>
            </a:r>
            <a:r>
              <a:rPr spc="-15" dirty="0"/>
              <a:t>ребенка;</a:t>
            </a:r>
          </a:p>
          <a:p>
            <a:pPr marL="626110" indent="-183515">
              <a:lnSpc>
                <a:spcPct val="100000"/>
              </a:lnSpc>
              <a:spcBef>
                <a:spcPts val="260"/>
              </a:spcBef>
              <a:buClr>
                <a:srgbClr val="E38312"/>
              </a:buClr>
              <a:buFont typeface="Wingdings"/>
              <a:buChar char=""/>
              <a:tabLst>
                <a:tab pos="626745" algn="l"/>
              </a:tabLst>
            </a:pPr>
            <a:r>
              <a:rPr spc="-5" dirty="0"/>
              <a:t>открытость;</a:t>
            </a:r>
          </a:p>
          <a:p>
            <a:pPr marL="626110" marR="7620" indent="-182880">
              <a:lnSpc>
                <a:spcPts val="3030"/>
              </a:lnSpc>
              <a:spcBef>
                <a:spcPts val="640"/>
              </a:spcBef>
              <a:buClr>
                <a:srgbClr val="E38312"/>
              </a:buClr>
              <a:buFont typeface="Wingdings"/>
              <a:buChar char=""/>
              <a:tabLst>
                <a:tab pos="626745" algn="l"/>
                <a:tab pos="2392680" algn="l"/>
                <a:tab pos="4044950" algn="l"/>
                <a:tab pos="5837555" algn="l"/>
                <a:tab pos="6384925" algn="l"/>
                <a:tab pos="9856470" algn="l"/>
              </a:tabLst>
            </a:pPr>
            <a:r>
              <a:rPr spc="-10" dirty="0"/>
              <a:t>вз</a:t>
            </a:r>
            <a:r>
              <a:rPr spc="-15" dirty="0"/>
              <a:t>а</a:t>
            </a:r>
            <a:r>
              <a:rPr spc="-10" dirty="0"/>
              <a:t>имн</a:t>
            </a:r>
            <a:r>
              <a:rPr spc="30" dirty="0"/>
              <a:t>о</a:t>
            </a:r>
            <a:r>
              <a:rPr spc="-5" dirty="0"/>
              <a:t>е</a:t>
            </a:r>
            <a:r>
              <a:rPr dirty="0"/>
              <a:t>	</a:t>
            </a:r>
            <a:r>
              <a:rPr spc="-5" dirty="0"/>
              <a:t>д</a:t>
            </a:r>
            <a:r>
              <a:rPr dirty="0"/>
              <a:t>о</a:t>
            </a:r>
            <a:r>
              <a:rPr spc="-20" dirty="0"/>
              <a:t>в</a:t>
            </a:r>
            <a:r>
              <a:rPr spc="-5" dirty="0"/>
              <a:t>ерие,</a:t>
            </a:r>
            <a:r>
              <a:rPr dirty="0"/>
              <a:t>	</a:t>
            </a:r>
            <a:r>
              <a:rPr spc="-5" dirty="0"/>
              <a:t>у</a:t>
            </a:r>
            <a:r>
              <a:rPr spc="-40" dirty="0"/>
              <a:t>в</a:t>
            </a:r>
            <a:r>
              <a:rPr spc="-5" dirty="0"/>
              <a:t>а</a:t>
            </a:r>
            <a:r>
              <a:rPr spc="-40" dirty="0"/>
              <a:t>ж</a:t>
            </a:r>
            <a:r>
              <a:rPr spc="-5" dirty="0"/>
              <a:t>ен</a:t>
            </a:r>
            <a:r>
              <a:rPr dirty="0"/>
              <a:t>и</a:t>
            </a:r>
            <a:r>
              <a:rPr spc="-5" dirty="0"/>
              <a:t>е</a:t>
            </a:r>
            <a:r>
              <a:rPr dirty="0"/>
              <a:t>	</a:t>
            </a:r>
            <a:r>
              <a:rPr spc="-5" dirty="0"/>
              <a:t>и</a:t>
            </a:r>
            <a:r>
              <a:rPr dirty="0"/>
              <a:t>	</a:t>
            </a:r>
            <a:r>
              <a:rPr spc="-5" dirty="0"/>
              <a:t>д</a:t>
            </a:r>
            <a:r>
              <a:rPr dirty="0"/>
              <a:t>о</a:t>
            </a:r>
            <a:r>
              <a:rPr spc="-5" dirty="0"/>
              <a:t>б</a:t>
            </a:r>
            <a:r>
              <a:rPr dirty="0"/>
              <a:t>р</a:t>
            </a:r>
            <a:r>
              <a:rPr spc="-75" dirty="0"/>
              <a:t>о</a:t>
            </a:r>
            <a:r>
              <a:rPr spc="-45" dirty="0"/>
              <a:t>ж</a:t>
            </a:r>
            <a:r>
              <a:rPr spc="-5" dirty="0"/>
              <a:t>е</a:t>
            </a:r>
            <a:r>
              <a:rPr spc="-20" dirty="0"/>
              <a:t>л</a:t>
            </a:r>
            <a:r>
              <a:rPr spc="-85" dirty="0"/>
              <a:t>а</a:t>
            </a:r>
            <a:r>
              <a:rPr spc="-5" dirty="0"/>
              <a:t>те</a:t>
            </a:r>
            <a:r>
              <a:rPr spc="-15" dirty="0"/>
              <a:t>л</a:t>
            </a:r>
            <a:r>
              <a:rPr spc="-10" dirty="0"/>
              <a:t>ьн</a:t>
            </a:r>
            <a:r>
              <a:rPr spc="65" dirty="0"/>
              <a:t>о</a:t>
            </a:r>
            <a:r>
              <a:rPr spc="-5" dirty="0"/>
              <a:t>сть</a:t>
            </a:r>
            <a:r>
              <a:rPr dirty="0"/>
              <a:t>	</a:t>
            </a:r>
            <a:r>
              <a:rPr spc="-35" dirty="0"/>
              <a:t>во  </a:t>
            </a:r>
            <a:r>
              <a:rPr spc="-10" dirty="0"/>
              <a:t>взаимоотношениях</a:t>
            </a:r>
            <a:r>
              <a:rPr spc="25" dirty="0"/>
              <a:t> </a:t>
            </a:r>
            <a:r>
              <a:rPr spc="-25" dirty="0"/>
              <a:t>педагогов</a:t>
            </a:r>
            <a:r>
              <a:rPr dirty="0"/>
              <a:t> </a:t>
            </a:r>
            <a:r>
              <a:rPr spc="-5" dirty="0"/>
              <a:t>и </a:t>
            </a:r>
            <a:r>
              <a:rPr spc="-10" dirty="0"/>
              <a:t>родителей;</a:t>
            </a:r>
          </a:p>
          <a:p>
            <a:pPr marL="626110" indent="-183515">
              <a:lnSpc>
                <a:spcPct val="100000"/>
              </a:lnSpc>
              <a:spcBef>
                <a:spcPts val="215"/>
              </a:spcBef>
              <a:buClr>
                <a:srgbClr val="E38312"/>
              </a:buClr>
              <a:buFont typeface="Wingdings"/>
              <a:buChar char=""/>
              <a:tabLst>
                <a:tab pos="626745" algn="l"/>
              </a:tabLst>
            </a:pPr>
            <a:r>
              <a:rPr spc="-5" dirty="0"/>
              <a:t>индивидуально-дифференцированный</a:t>
            </a:r>
            <a:r>
              <a:rPr spc="5" dirty="0"/>
              <a:t> </a:t>
            </a:r>
            <a:r>
              <a:rPr spc="-50" dirty="0"/>
              <a:t>подход</a:t>
            </a:r>
            <a:r>
              <a:rPr dirty="0"/>
              <a:t> </a:t>
            </a:r>
            <a:r>
              <a:rPr spc="-5" dirty="0"/>
              <a:t>к</a:t>
            </a:r>
            <a:r>
              <a:rPr spc="5" dirty="0"/>
              <a:t> </a:t>
            </a:r>
            <a:r>
              <a:rPr spc="-10" dirty="0"/>
              <a:t>каждой</a:t>
            </a:r>
            <a:r>
              <a:rPr spc="-5" dirty="0"/>
              <a:t> семье;</a:t>
            </a:r>
          </a:p>
          <a:p>
            <a:pPr marL="626110" indent="-183515">
              <a:lnSpc>
                <a:spcPct val="100000"/>
              </a:lnSpc>
              <a:spcBef>
                <a:spcPts val="265"/>
              </a:spcBef>
              <a:buClr>
                <a:srgbClr val="E38312"/>
              </a:buClr>
              <a:buFont typeface="Wingdings"/>
              <a:buChar char=""/>
              <a:tabLst>
                <a:tab pos="626745" algn="l"/>
              </a:tabLst>
            </a:pPr>
            <a:r>
              <a:rPr dirty="0"/>
              <a:t>возрастосообразность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2497" y="988517"/>
            <a:ext cx="73533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Направления</a:t>
            </a:r>
            <a:r>
              <a:rPr spc="-155" dirty="0"/>
              <a:t> </a:t>
            </a:r>
            <a:r>
              <a:rPr spc="-50" dirty="0"/>
              <a:t>работы</a:t>
            </a:r>
            <a:r>
              <a:rPr spc="-140" dirty="0"/>
              <a:t> </a:t>
            </a:r>
            <a:r>
              <a:rPr dirty="0"/>
              <a:t>с</a:t>
            </a:r>
            <a:r>
              <a:rPr spc="-135" dirty="0"/>
              <a:t> </a:t>
            </a:r>
            <a:r>
              <a:rPr spc="-35" dirty="0"/>
              <a:t>семьями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1663" y="3691128"/>
            <a:ext cx="3177540" cy="1209040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27050" marR="426720" indent="73025" algn="just">
              <a:lnSpc>
                <a:spcPct val="90000"/>
              </a:lnSpc>
              <a:spcBef>
                <a:spcPts val="260"/>
              </a:spcBef>
            </a:pP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Диагностико- </a:t>
            </a:r>
            <a:r>
              <a:rPr sz="2800" spc="-6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ан</a:t>
            </a:r>
            <a:r>
              <a:rPr sz="2800" spc="5" dirty="0">
                <a:solidFill>
                  <a:srgbClr val="404040"/>
                </a:solidFill>
                <a:latin typeface="Times New Roman"/>
                <a:cs typeface="Times New Roman"/>
              </a:rPr>
              <a:t>а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литич</a:t>
            </a:r>
            <a:r>
              <a:rPr sz="2800" spc="60" dirty="0">
                <a:solidFill>
                  <a:srgbClr val="404040"/>
                </a:solidFill>
                <a:latin typeface="Times New Roman"/>
                <a:cs typeface="Times New Roman"/>
              </a:rPr>
              <a:t>е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2800" spc="-160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2800" spc="3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е 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направление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0942" y="2540190"/>
            <a:ext cx="501015" cy="994410"/>
            <a:chOff x="2460942" y="2540190"/>
            <a:chExt cx="501015" cy="994410"/>
          </a:xfrm>
        </p:grpSpPr>
        <p:sp>
          <p:nvSpPr>
            <p:cNvPr id="5" name="object 5"/>
            <p:cNvSpPr/>
            <p:nvPr/>
          </p:nvSpPr>
          <p:spPr>
            <a:xfrm>
              <a:off x="2468879" y="254812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363474" y="0"/>
                  </a:moveTo>
                  <a:lnTo>
                    <a:pt x="121157" y="0"/>
                  </a:lnTo>
                  <a:lnTo>
                    <a:pt x="121157" y="736092"/>
                  </a:lnTo>
                  <a:lnTo>
                    <a:pt x="0" y="736092"/>
                  </a:lnTo>
                  <a:lnTo>
                    <a:pt x="242315" y="978408"/>
                  </a:lnTo>
                  <a:lnTo>
                    <a:pt x="484631" y="736092"/>
                  </a:lnTo>
                  <a:lnTo>
                    <a:pt x="363474" y="736092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68879" y="254812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0" y="736092"/>
                  </a:moveTo>
                  <a:lnTo>
                    <a:pt x="121157" y="736092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736092"/>
                  </a:lnTo>
                  <a:lnTo>
                    <a:pt x="484631" y="736092"/>
                  </a:lnTo>
                  <a:lnTo>
                    <a:pt x="242315" y="978408"/>
                  </a:lnTo>
                  <a:lnTo>
                    <a:pt x="0" y="736092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36947" y="3691128"/>
            <a:ext cx="3179445" cy="1209040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213995" rIns="0" bIns="0" rtlCol="0">
            <a:spAutoFit/>
          </a:bodyPr>
          <a:lstStyle/>
          <a:p>
            <a:pPr marL="683260" marR="160655" indent="-422909">
              <a:lnSpc>
                <a:spcPts val="3020"/>
              </a:lnSpc>
              <a:spcBef>
                <a:spcPts val="1685"/>
              </a:spcBef>
            </a:pP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</a:t>
            </a:r>
            <a:r>
              <a:rPr sz="2800" spc="7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2800" spc="-2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етител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ь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2800" spc="-160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2800" spc="3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е 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направление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49768" y="3691128"/>
            <a:ext cx="3177540" cy="1209040"/>
          </a:xfrm>
          <a:prstGeom prst="rect">
            <a:avLst/>
          </a:prstGeom>
          <a:ln w="9525">
            <a:solidFill>
              <a:srgbClr val="E38312"/>
            </a:solidFill>
          </a:ln>
        </p:spPr>
        <p:txBody>
          <a:bodyPr vert="horz" wrap="square" lIns="0" tIns="213995" rIns="0" bIns="0" rtlCol="0">
            <a:spAutoFit/>
          </a:bodyPr>
          <a:lstStyle/>
          <a:p>
            <a:pPr marL="682625" marR="123189" indent="-460375">
              <a:lnSpc>
                <a:spcPts val="3020"/>
              </a:lnSpc>
              <a:spcBef>
                <a:spcPts val="1685"/>
              </a:spcBef>
            </a:pPr>
            <a:r>
              <a:rPr sz="2800" spc="-155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н</a:t>
            </a:r>
            <a:r>
              <a:rPr sz="2800" spc="-50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2800" spc="-120" dirty="0">
                <a:solidFill>
                  <a:srgbClr val="404040"/>
                </a:solidFill>
                <a:latin typeface="Times New Roman"/>
                <a:cs typeface="Times New Roman"/>
              </a:rPr>
              <a:t>у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л</a:t>
            </a:r>
            <a:r>
              <a:rPr sz="2800" spc="-120" dirty="0">
                <a:solidFill>
                  <a:srgbClr val="404040"/>
                </a:solidFill>
                <a:latin typeface="Times New Roman"/>
                <a:cs typeface="Times New Roman"/>
              </a:rPr>
              <a:t>ь</a:t>
            </a:r>
            <a:r>
              <a:rPr sz="2800" spc="30" dirty="0">
                <a:solidFill>
                  <a:srgbClr val="404040"/>
                </a:solidFill>
                <a:latin typeface="Times New Roman"/>
                <a:cs typeface="Times New Roman"/>
              </a:rPr>
              <a:t>т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аци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800" spc="-10" dirty="0">
                <a:solidFill>
                  <a:srgbClr val="404040"/>
                </a:solidFill>
                <a:latin typeface="Times New Roman"/>
                <a:cs typeface="Times New Roman"/>
              </a:rPr>
              <a:t>нн</a:t>
            </a:r>
            <a:r>
              <a:rPr sz="2800" spc="4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е  </a:t>
            </a:r>
            <a:r>
              <a:rPr sz="2800" spc="-15" dirty="0">
                <a:solidFill>
                  <a:srgbClr val="404040"/>
                </a:solidFill>
                <a:latin typeface="Times New Roman"/>
                <a:cs typeface="Times New Roman"/>
              </a:rPr>
              <a:t>направление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816790" y="2508186"/>
            <a:ext cx="501015" cy="994410"/>
            <a:chOff x="5816790" y="2508186"/>
            <a:chExt cx="501015" cy="994410"/>
          </a:xfrm>
        </p:grpSpPr>
        <p:sp>
          <p:nvSpPr>
            <p:cNvPr id="10" name="object 10"/>
            <p:cNvSpPr/>
            <p:nvPr/>
          </p:nvSpPr>
          <p:spPr>
            <a:xfrm>
              <a:off x="5824728" y="251612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363474" y="0"/>
                  </a:moveTo>
                  <a:lnTo>
                    <a:pt x="121158" y="0"/>
                  </a:lnTo>
                  <a:lnTo>
                    <a:pt x="121158" y="736091"/>
                  </a:lnTo>
                  <a:lnTo>
                    <a:pt x="0" y="736091"/>
                  </a:lnTo>
                  <a:lnTo>
                    <a:pt x="242316" y="978408"/>
                  </a:lnTo>
                  <a:lnTo>
                    <a:pt x="484632" y="736091"/>
                  </a:lnTo>
                  <a:lnTo>
                    <a:pt x="363474" y="736091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24728" y="251612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0" y="736091"/>
                  </a:moveTo>
                  <a:lnTo>
                    <a:pt x="121158" y="736091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736091"/>
                  </a:lnTo>
                  <a:lnTo>
                    <a:pt x="484632" y="736091"/>
                  </a:lnTo>
                  <a:lnTo>
                    <a:pt x="242316" y="978408"/>
                  </a:lnTo>
                  <a:lnTo>
                    <a:pt x="0" y="736091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9302178" y="2540190"/>
            <a:ext cx="501015" cy="994410"/>
            <a:chOff x="9302178" y="2540190"/>
            <a:chExt cx="501015" cy="994410"/>
          </a:xfrm>
        </p:grpSpPr>
        <p:sp>
          <p:nvSpPr>
            <p:cNvPr id="13" name="object 13"/>
            <p:cNvSpPr/>
            <p:nvPr/>
          </p:nvSpPr>
          <p:spPr>
            <a:xfrm>
              <a:off x="9310116" y="254812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363474" y="0"/>
                  </a:moveTo>
                  <a:lnTo>
                    <a:pt x="121157" y="0"/>
                  </a:lnTo>
                  <a:lnTo>
                    <a:pt x="121157" y="736092"/>
                  </a:lnTo>
                  <a:lnTo>
                    <a:pt x="0" y="736092"/>
                  </a:lnTo>
                  <a:lnTo>
                    <a:pt x="242315" y="978408"/>
                  </a:lnTo>
                  <a:lnTo>
                    <a:pt x="484631" y="736092"/>
                  </a:lnTo>
                  <a:lnTo>
                    <a:pt x="363474" y="736092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310116" y="254812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0" y="736092"/>
                  </a:moveTo>
                  <a:lnTo>
                    <a:pt x="121157" y="736092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736092"/>
                  </a:lnTo>
                  <a:lnTo>
                    <a:pt x="484631" y="736092"/>
                  </a:lnTo>
                  <a:lnTo>
                    <a:pt x="242315" y="978408"/>
                  </a:lnTo>
                  <a:lnTo>
                    <a:pt x="0" y="736092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339</Words>
  <Application>Microsoft Office PowerPoint</Application>
  <PresentationFormat>Произвольный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Образовательная программа  дошкольного образования  МБДОУ № 10</vt:lpstr>
      <vt:lpstr>ОП ДО разработана на основе двух документов</vt:lpstr>
      <vt:lpstr>Организация режима пребывания детей</vt:lpstr>
      <vt:lpstr>ОП ДО включает</vt:lpstr>
      <vt:lpstr>Возрастные категории детей, на которых  ориентирована ОП ДО</vt:lpstr>
      <vt:lpstr>Соотношение частей ОП ДО</vt:lpstr>
      <vt:lpstr>Взаимодействие педагогического  коллектива с семьями воспитанников</vt:lpstr>
      <vt:lpstr>Взаимодействие педагогического коллектива с  семьями воспитанников ДОУ</vt:lpstr>
      <vt:lpstr>Направления работы с семьями</vt:lpstr>
      <vt:lpstr>Основные практические формы  взаимодействия с семьей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Пользователь Windows</cp:lastModifiedBy>
  <cp:revision>3</cp:revision>
  <dcterms:created xsi:type="dcterms:W3CDTF">2023-09-04T15:59:58Z</dcterms:created>
  <dcterms:modified xsi:type="dcterms:W3CDTF">2023-09-04T16:28:27Z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2023-07-06T00:00:00Z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2023-09-04T00:00:00Z</vt:filetime>
  </property>
</Properties>
</file>